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tags/tag4.xml" ContentType="application/vnd.openxmlformats-officedocument.presentationml.tag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0"/>
  </p:notesMasterIdLst>
  <p:handoutMasterIdLst>
    <p:handoutMasterId r:id="rId11"/>
  </p:handoutMasterIdLst>
  <p:sldIdLst>
    <p:sldId id="259" r:id="rId6"/>
    <p:sldId id="256" r:id="rId7"/>
    <p:sldId id="257" r:id="rId8"/>
    <p:sldId id="258" r:id="rId9"/>
  </p:sldIdLst>
  <p:sldSz cx="12188825"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744">
          <p15:clr>
            <a:srgbClr val="A4A3A4"/>
          </p15:clr>
        </p15:guide>
        <p15:guide id="3" orient="horz" pos="960">
          <p15:clr>
            <a:srgbClr val="A4A3A4"/>
          </p15:clr>
        </p15:guide>
        <p15:guide id="4" orient="horz" pos="1248">
          <p15:clr>
            <a:srgbClr val="A4A3A4"/>
          </p15:clr>
        </p15:guide>
        <p15:guide id="5" pos="3839">
          <p15:clr>
            <a:srgbClr val="A4A3A4"/>
          </p15:clr>
        </p15:guide>
        <p15:guide id="6" pos="7343">
          <p15:clr>
            <a:srgbClr val="A4A3A4"/>
          </p15:clr>
        </p15:guide>
        <p15:guide id="7" pos="335">
          <p15:clr>
            <a:srgbClr val="A4A3A4"/>
          </p15:clr>
        </p15:guide>
        <p15:guide id="8" pos="453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3728"/>
    <a:srgbClr val="8EADBF"/>
    <a:srgbClr val="5859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7102A9-8310-4765-A935-A1911B00CA5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0273" autoAdjust="0"/>
  </p:normalViewPr>
  <p:slideViewPr>
    <p:cSldViewPr snapToGrid="0">
      <p:cViewPr>
        <p:scale>
          <a:sx n="66" d="100"/>
          <a:sy n="66" d="100"/>
        </p:scale>
        <p:origin x="408" y="754"/>
      </p:cViewPr>
      <p:guideLst>
        <p:guide orient="horz" pos="2160"/>
        <p:guide orient="horz" pos="3744"/>
        <p:guide orient="horz" pos="960"/>
        <p:guide orient="horz" pos="1248"/>
        <p:guide pos="3839"/>
        <p:guide pos="7343"/>
        <p:guide pos="335"/>
        <p:guide pos="4534"/>
      </p:guideLst>
    </p:cSldViewPr>
  </p:slideViewPr>
  <p:outlineViewPr>
    <p:cViewPr>
      <p:scale>
        <a:sx n="33" d="100"/>
        <a:sy n="33" d="100"/>
      </p:scale>
      <p:origin x="0" y="19746"/>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83" d="100"/>
          <a:sy n="83" d="100"/>
        </p:scale>
        <p:origin x="385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v>LY Bookings</c:v>
          </c:tx>
          <c:invertIfNegative val="0"/>
          <c:cat>
            <c:strRef>
              <c:f>Sheet1!$B$1:$D$1</c:f>
              <c:strCache>
                <c:ptCount val="3"/>
                <c:pt idx="0">
                  <c:v>Central - Products - Div I - Peter Branch</c:v>
                </c:pt>
                <c:pt idx="1">
                  <c:v>Central - Products - Div II - Marilyn Richie</c:v>
                </c:pt>
                <c:pt idx="2">
                  <c:v>Central - Products - Div III - James Numan</c:v>
                </c:pt>
              </c:strCache>
            </c:strRef>
          </c:cat>
          <c:val>
            <c:numRef>
              <c:f>Sheet1!$B$2:$D$2</c:f>
              <c:numCache>
                <c:formatCode>General</c:formatCode>
                <c:ptCount val="3"/>
                <c:pt idx="0">
                  <c:v>12.952999999999999</c:v>
                </c:pt>
                <c:pt idx="1">
                  <c:v>15.22275</c:v>
                </c:pt>
                <c:pt idx="2">
                  <c:v>23.677250000000001</c:v>
                </c:pt>
              </c:numCache>
            </c:numRef>
          </c:val>
          <c:extLst>
            <c:ext xmlns:c16="http://schemas.microsoft.com/office/drawing/2014/chart" uri="{C3380CC4-5D6E-409C-BE32-E72D297353CC}">
              <c16:uniqueId val="{00000003-1DFD-409A-98FF-FE78AEAA139F}"/>
            </c:ext>
          </c:extLst>
        </c:ser>
        <c:ser>
          <c:idx val="1"/>
          <c:order val="1"/>
          <c:tx>
            <c:v>Adj Target Quota</c:v>
          </c:tx>
          <c:invertIfNegative val="0"/>
          <c:cat>
            <c:strRef>
              <c:f>Sheet1!$B$3:$D$3</c:f>
              <c:strCache>
                <c:ptCount val="3"/>
                <c:pt idx="0">
                  <c:v>Central - Products - Div I - Peter Branch</c:v>
                </c:pt>
                <c:pt idx="1">
                  <c:v>Central - Products - Div II - Marilyn Richie</c:v>
                </c:pt>
                <c:pt idx="2">
                  <c:v>Central - Products - Div III - James Numan</c:v>
                </c:pt>
              </c:strCache>
            </c:strRef>
          </c:cat>
          <c:val>
            <c:numRef>
              <c:f>Sheet1!$B$4:$D$4</c:f>
              <c:numCache>
                <c:formatCode>General</c:formatCode>
                <c:ptCount val="3"/>
                <c:pt idx="0">
                  <c:v>0</c:v>
                </c:pt>
                <c:pt idx="1">
                  <c:v>0</c:v>
                </c:pt>
                <c:pt idx="2">
                  <c:v>0</c:v>
                </c:pt>
              </c:numCache>
            </c:numRef>
          </c:val>
          <c:extLst>
            <c:ext xmlns:c16="http://schemas.microsoft.com/office/drawing/2014/chart" uri="{C3380CC4-5D6E-409C-BE32-E72D297353CC}">
              <c16:uniqueId val="{00000004-1DFD-409A-98FF-FE78AEAA139F}"/>
            </c:ext>
          </c:extLst>
        </c:ser>
        <c:dLbls>
          <c:showLegendKey val="0"/>
          <c:showVal val="0"/>
          <c:showCatName val="0"/>
          <c:showSerName val="0"/>
          <c:showPercent val="0"/>
          <c:showBubbleSize val="0"/>
        </c:dLbls>
        <c:gapWidth val="150"/>
        <c:axId val="509730800"/>
        <c:axId val="509732768"/>
      </c:barChart>
      <c:catAx>
        <c:axId val="509730800"/>
        <c:scaling>
          <c:orientation val="minMax"/>
        </c:scaling>
        <c:delete val="0"/>
        <c:axPos val="l"/>
        <c:numFmt formatCode="General" sourceLinked="1"/>
        <c:majorTickMark val="out"/>
        <c:minorTickMark val="none"/>
        <c:tickLblPos val="nextTo"/>
        <c:crossAx val="509732768"/>
        <c:crosses val="autoZero"/>
        <c:auto val="1"/>
        <c:lblAlgn val="ctr"/>
        <c:lblOffset val="100"/>
        <c:noMultiLvlLbl val="0"/>
      </c:catAx>
      <c:valAx>
        <c:axId val="509732768"/>
        <c:scaling>
          <c:orientation val="minMax"/>
        </c:scaling>
        <c:delete val="0"/>
        <c:axPos val="b"/>
        <c:majorGridlines/>
        <c:numFmt formatCode="General" sourceLinked="1"/>
        <c:majorTickMark val="out"/>
        <c:minorTickMark val="none"/>
        <c:tickLblPos val="nextTo"/>
        <c:crossAx val="509730800"/>
        <c:crosses val="autoZero"/>
        <c:crossBetween val="between"/>
      </c:valAx>
    </c:plotArea>
    <c:legend>
      <c:legendPos val="r"/>
      <c:overlay val="0"/>
    </c:legend>
    <c:plotVisOnly val="1"/>
    <c:dispBlanksAs val="gap"/>
    <c:extLst>
      <c:ext xmlns:c16r3="http://schemas.microsoft.com/office/drawing/2017/03/chart" uri="{56B9EC1D-385E-4148-901F-78D8002777C0}">
        <c16r3:dataDisplayOptions16>
          <c16r3:dispNaAsBlank val="1"/>
        </c16r3:dataDisplayOptions16>
      </c:ext>
    </c:extLst>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v>Total Opportunities</c:v>
          </c:tx>
          <c:marker>
            <c:symbol val="none"/>
          </c:marker>
          <c:cat>
            <c:strRef>
              <c:f>Sheet1!$B$1:$M$1</c:f>
              <c:strCache>
                <c:ptCount val="12"/>
                <c:pt idx="0">
                  <c:v>Chemicals</c:v>
                </c:pt>
                <c:pt idx="1">
                  <c:v>Communications</c:v>
                </c:pt>
                <c:pt idx="2">
                  <c:v>Consumer Products</c:v>
                </c:pt>
                <c:pt idx="3">
                  <c:v>Education &amp; Research</c:v>
                </c:pt>
                <c:pt idx="4">
                  <c:v>Engineering &amp; Construction</c:v>
                </c:pt>
                <c:pt idx="5">
                  <c:v>Financial Services</c:v>
                </c:pt>
                <c:pt idx="6">
                  <c:v>Healthcare</c:v>
                </c:pt>
                <c:pt idx="7">
                  <c:v>High Technology</c:v>
                </c:pt>
                <c:pt idx="8">
                  <c:v>Industrial Manufacturing</c:v>
                </c:pt>
                <c:pt idx="9">
                  <c:v>Professional Services</c:v>
                </c:pt>
                <c:pt idx="10">
                  <c:v>Public Sector</c:v>
                </c:pt>
                <c:pt idx="11">
                  <c:v>Retail</c:v>
                </c:pt>
              </c:strCache>
            </c:strRef>
          </c:cat>
          <c:val>
            <c:numRef>
              <c:f>Sheet1!$B$2:$M$2</c:f>
              <c:numCache>
                <c:formatCode>General</c:formatCode>
                <c:ptCount val="12"/>
                <c:pt idx="0">
                  <c:v>1</c:v>
                </c:pt>
                <c:pt idx="1">
                  <c:v>2</c:v>
                </c:pt>
                <c:pt idx="2">
                  <c:v>3</c:v>
                </c:pt>
                <c:pt idx="3">
                  <c:v>2</c:v>
                </c:pt>
                <c:pt idx="4">
                  <c:v>2</c:v>
                </c:pt>
                <c:pt idx="5">
                  <c:v>2</c:v>
                </c:pt>
                <c:pt idx="6">
                  <c:v>6</c:v>
                </c:pt>
                <c:pt idx="7">
                  <c:v>8</c:v>
                </c:pt>
                <c:pt idx="8">
                  <c:v>4</c:v>
                </c:pt>
                <c:pt idx="9">
                  <c:v>4</c:v>
                </c:pt>
                <c:pt idx="10">
                  <c:v>5</c:v>
                </c:pt>
                <c:pt idx="11">
                  <c:v>6</c:v>
                </c:pt>
              </c:numCache>
            </c:numRef>
          </c:val>
          <c:extLst>
            <c:ext xmlns:c16="http://schemas.microsoft.com/office/drawing/2014/chart" uri="{C3380CC4-5D6E-409C-BE32-E72D297353CC}">
              <c16:uniqueId val="{00000003-AE17-46D8-9454-C5D0376DF69A}"/>
            </c:ext>
          </c:extLst>
        </c:ser>
        <c:ser>
          <c:idx val="1"/>
          <c:order val="1"/>
          <c:tx>
            <c:v>Overall Growth %</c:v>
          </c:tx>
          <c:marker>
            <c:symbol val="none"/>
          </c:marker>
          <c:cat>
            <c:strRef>
              <c:f>Sheet1!$B$3:$M$3</c:f>
              <c:strCache>
                <c:ptCount val="12"/>
                <c:pt idx="0">
                  <c:v>Chemicals</c:v>
                </c:pt>
                <c:pt idx="1">
                  <c:v>Communications</c:v>
                </c:pt>
                <c:pt idx="2">
                  <c:v>Consumer Products</c:v>
                </c:pt>
                <c:pt idx="3">
                  <c:v>Education &amp; Research</c:v>
                </c:pt>
                <c:pt idx="4">
                  <c:v>Engineering &amp; Construction</c:v>
                </c:pt>
                <c:pt idx="5">
                  <c:v>Financial Services</c:v>
                </c:pt>
                <c:pt idx="6">
                  <c:v>Healthcare</c:v>
                </c:pt>
                <c:pt idx="7">
                  <c:v>High Technology</c:v>
                </c:pt>
                <c:pt idx="8">
                  <c:v>Industrial Manufacturing</c:v>
                </c:pt>
                <c:pt idx="9">
                  <c:v>Professional Services</c:v>
                </c:pt>
                <c:pt idx="10">
                  <c:v>Public Sector</c:v>
                </c:pt>
                <c:pt idx="11">
                  <c:v>Retail</c:v>
                </c:pt>
              </c:strCache>
            </c:strRef>
          </c:cat>
          <c:val>
            <c:numRef>
              <c:f>Sheet1!$B$4:$M$4</c:f>
              <c:numCache>
                <c:formatCode>General</c:formatCode>
                <c:ptCount val="12"/>
                <c:pt idx="0">
                  <c:v>0</c:v>
                </c:pt>
                <c:pt idx="1">
                  <c:v>0</c:v>
                </c:pt>
                <c:pt idx="2">
                  <c:v>-100</c:v>
                </c:pt>
                <c:pt idx="3">
                  <c:v>0</c:v>
                </c:pt>
                <c:pt idx="4">
                  <c:v>-100</c:v>
                </c:pt>
                <c:pt idx="5">
                  <c:v>-100</c:v>
                </c:pt>
                <c:pt idx="6">
                  <c:v>-100</c:v>
                </c:pt>
                <c:pt idx="7">
                  <c:v>-100</c:v>
                </c:pt>
                <c:pt idx="8">
                  <c:v>-100</c:v>
                </c:pt>
                <c:pt idx="9">
                  <c:v>-100</c:v>
                </c:pt>
                <c:pt idx="10">
                  <c:v>-100</c:v>
                </c:pt>
                <c:pt idx="11">
                  <c:v>-100</c:v>
                </c:pt>
              </c:numCache>
            </c:numRef>
          </c:val>
          <c:extLst>
            <c:ext xmlns:c16="http://schemas.microsoft.com/office/drawing/2014/chart" uri="{C3380CC4-5D6E-409C-BE32-E72D297353CC}">
              <c16:uniqueId val="{00000004-AE17-46D8-9454-C5D0376DF69A}"/>
            </c:ext>
          </c:extLst>
        </c:ser>
        <c:dLbls>
          <c:showLegendKey val="0"/>
          <c:showVal val="0"/>
          <c:showCatName val="0"/>
          <c:showSerName val="0"/>
          <c:showPercent val="0"/>
          <c:showBubbleSize val="0"/>
        </c:dLbls>
        <c:axId val="514748032"/>
        <c:axId val="514749344"/>
      </c:radarChart>
      <c:catAx>
        <c:axId val="514748032"/>
        <c:scaling>
          <c:orientation val="minMax"/>
        </c:scaling>
        <c:delete val="0"/>
        <c:axPos val="b"/>
        <c:majorGridlines/>
        <c:numFmt formatCode="General" sourceLinked="1"/>
        <c:majorTickMark val="out"/>
        <c:minorTickMark val="none"/>
        <c:tickLblPos val="nextTo"/>
        <c:crossAx val="514749344"/>
        <c:crosses val="autoZero"/>
        <c:auto val="1"/>
        <c:lblAlgn val="ctr"/>
        <c:lblOffset val="100"/>
        <c:noMultiLvlLbl val="0"/>
      </c:catAx>
      <c:valAx>
        <c:axId val="514749344"/>
        <c:scaling>
          <c:orientation val="minMax"/>
        </c:scaling>
        <c:delete val="0"/>
        <c:axPos val="l"/>
        <c:majorGridlines/>
        <c:numFmt formatCode="General" sourceLinked="1"/>
        <c:majorTickMark val="out"/>
        <c:minorTickMark val="none"/>
        <c:tickLblPos val="nextTo"/>
        <c:crossAx val="514748032"/>
        <c:crosses val="autoZero"/>
        <c:crossBetween val="between"/>
      </c:valAx>
    </c:plotArea>
    <c:legend>
      <c:legendPos val="r"/>
      <c:overlay val="0"/>
    </c:legend>
    <c:plotVisOnly val="1"/>
    <c:dispBlanksAs val="gap"/>
    <c:extLst>
      <c:ext xmlns:c16r3="http://schemas.microsoft.com/office/drawing/2017/03/chart" uri="{56B9EC1D-385E-4148-901F-78D8002777C0}">
        <c16r3:dataDisplayOptions16>
          <c16r3:dispNaAsBlank val="1"/>
        </c16r3:dataDisplayOptions16>
      </c:ext>
    </c:extLst>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t>9/27/2024</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t>‹#›</a:t>
            </a:fld>
            <a:endParaRPr dirty="0"/>
          </a:p>
        </p:txBody>
      </p:sp>
    </p:spTree>
    <p:extLst>
      <p:ext uri="{BB962C8B-B14F-4D97-AF65-F5344CB8AC3E}">
        <p14:creationId xmlns:p14="http://schemas.microsoft.com/office/powerpoint/2010/main" val="19668118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t>‹#›</a:t>
            </a:fld>
            <a:endParaRPr dirty="0"/>
          </a:p>
        </p:txBody>
      </p:sp>
    </p:spTree>
    <p:extLst>
      <p:ext uri="{BB962C8B-B14F-4D97-AF65-F5344CB8AC3E}">
        <p14:creationId xmlns:p14="http://schemas.microsoft.com/office/powerpoint/2010/main" val="973114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Bef>
        <a:spcPts val="600"/>
      </a:spcBef>
      <a:defRPr sz="1100" kern="1200">
        <a:solidFill>
          <a:srgbClr val="000000"/>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rgbClr val="000000"/>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rgbClr val="000000"/>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rgbClr val="000000"/>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title="Title Slide with Picture">
            <a:extLst>
              <a:ext uri="{FF2B5EF4-FFF2-40B4-BE49-F238E27FC236}">
                <a16:creationId xmlns:a16="http://schemas.microsoft.com/office/drawing/2014/main" id="{1B094E48-23E5-C745-825B-9C662949A730}"/>
              </a:ext>
            </a:extLst>
          </p:cNvPr>
          <p:cNvSpPr/>
          <p:nvPr userDrawn="1"/>
        </p:nvSpPr>
        <p:spPr bwMode="hidden">
          <a:xfrm>
            <a:off x="0" y="0"/>
            <a:ext cx="12188825" cy="6858000"/>
          </a:xfrm>
          <a:prstGeom prst="rect">
            <a:avLst/>
          </a:prstGeom>
          <a:gradFill>
            <a:gsLst>
              <a:gs pos="0">
                <a:srgbClr val="493728">
                  <a:alpha val="50000"/>
                </a:srgbClr>
              </a:gs>
              <a:gs pos="100000">
                <a:srgbClr val="493728">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descr="Full slide 4-color photo can be inserted here" title="Title Slide with Picture">
            <a:extLst>
              <a:ext uri="{FF2B5EF4-FFF2-40B4-BE49-F238E27FC236}">
                <a16:creationId xmlns:a16="http://schemas.microsoft.com/office/drawing/2014/main" id="{2AC7EE63-7750-7549-B7AE-B8D9C5293010}"/>
              </a:ext>
            </a:extLst>
          </p:cNvPr>
          <p:cNvSpPr/>
          <p:nvPr userDrawn="1"/>
        </p:nvSpPr>
        <p:spPr bwMode="hidden">
          <a:xfrm>
            <a:off x="1382" y="1371600"/>
            <a:ext cx="12187444" cy="5486400"/>
          </a:xfrm>
          <a:prstGeom prst="rect">
            <a:avLst/>
          </a:prstGeom>
          <a:gradFill>
            <a:gsLst>
              <a:gs pos="0">
                <a:srgbClr val="493728">
                  <a:alpha val="44000"/>
                </a:srgbClr>
              </a:gs>
              <a:gs pos="12000">
                <a:srgbClr val="493728">
                  <a:alpha val="25000"/>
                  <a:lumMod val="99000"/>
                </a:srgbClr>
              </a:gs>
              <a:gs pos="32000">
                <a:srgbClr val="493728">
                  <a:alpha val="0"/>
                  <a:lumMod val="0"/>
                  <a:lumOff val="10000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tx1"/>
                </a:solidFill>
              </a:defRPr>
            </a:lvl1pPr>
          </a:lstStyle>
          <a:p>
            <a:fld id="{FA9FAB92-25B2-3F48-B035-8CEB1CC8A49C}" type="datetime1">
              <a:rPr lang="en-US" smtClean="0"/>
              <a:pPr/>
              <a:t>9/27/2024</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a:t>Confidential – Oracle Internal/Restricted/Highly Restricted</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C51EAA63-D034-42AE-91FA-B13B9518C7BE}" type="slidenum">
              <a:rPr lang="en-US" smtClean="0"/>
              <a:pPr/>
              <a:t>‹#›</a:t>
            </a:fld>
            <a:endParaRPr lang="en-US"/>
          </a:p>
        </p:txBody>
      </p:sp>
      <p:pic>
        <p:nvPicPr>
          <p:cNvPr id="16" name="Picture 15" descr="Oracle logo in white on red staging background" title="Oracle red badge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
        <p:nvSpPr>
          <p:cNvPr id="15" name="TextBox 14"/>
          <p:cNvSpPr txBox="1"/>
          <p:nvPr userDrawn="1"/>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2024</a:t>
            </a:r>
            <a:r>
              <a:rPr lang="en-US" sz="850" dirty="0">
                <a:solidFill>
                  <a:schemeClr val="tx1"/>
                </a:solidFill>
              </a:rPr>
              <a:t>, Oracle and/or its affiliates. All rights reserved.  |</a:t>
            </a:r>
          </a:p>
        </p:txBody>
      </p:sp>
    </p:spTree>
    <p:extLst>
      <p:ext uri="{BB962C8B-B14F-4D97-AF65-F5344CB8AC3E}">
        <p14:creationId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4B66DC1-91EB-7847-9870-F6490006EB7A}" type="datetime1">
              <a:t>9/27/2024</a:t>
            </a:fld>
            <a:endParaRPr/>
          </a:p>
        </p:txBody>
      </p:sp>
      <p:sp>
        <p:nvSpPr>
          <p:cNvPr id="4" name="Footer Placeholder 3"/>
          <p:cNvSpPr>
            <a:spLocks noGrp="1"/>
          </p:cNvSpPr>
          <p:nvPr>
            <p:ph type="ftr" sz="quarter" idx="11"/>
          </p:nvPr>
        </p:nvSpPr>
        <p:spPr/>
        <p:txBody>
          <a:bodyPr/>
          <a:lstStyle/>
          <a:p>
            <a:r>
              <a:rPr lang="en-US"/>
              <a:t>Confidential – Oracle Internal/Restricted/Highly Restricted</a:t>
            </a:r>
            <a:endParaRPr/>
          </a:p>
        </p:txBody>
      </p:sp>
      <p:sp>
        <p:nvSpPr>
          <p:cNvPr id="5" name="Slide Number Placeholder 4"/>
          <p:cNvSpPr>
            <a:spLocks noGrp="1"/>
          </p:cNvSpPr>
          <p:nvPr>
            <p:ph type="sldNum" sz="quarter" idx="12"/>
          </p:nvPr>
        </p:nvSpPr>
        <p:spPr/>
        <p:txBody>
          <a:bodyPr/>
          <a:lstStyle/>
          <a:p>
            <a:fld id="{C51EAA63-D034-42AE-91FA-B13B9518C7BE}" type="slidenum">
              <a:rPr/>
              <a:t>‹#›</a:t>
            </a:fld>
            <a:endParaRPr/>
          </a:p>
        </p:txBody>
      </p:sp>
      <p:sp>
        <p:nvSpPr>
          <p:cNvPr id="2" name="Title 1"/>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3337699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A19199-1BDE-4D4E-9E18-24F33998584C}" type="datetime1">
              <a:t>9/27/2024</a:t>
            </a:fld>
            <a:endParaRPr/>
          </a:p>
        </p:txBody>
      </p:sp>
      <p:sp>
        <p:nvSpPr>
          <p:cNvPr id="3" name="Footer Placeholder 2"/>
          <p:cNvSpPr>
            <a:spLocks noGrp="1"/>
          </p:cNvSpPr>
          <p:nvPr>
            <p:ph type="ftr" sz="quarter" idx="11"/>
          </p:nvPr>
        </p:nvSpPr>
        <p:spPr/>
        <p:txBody>
          <a:bodyPr/>
          <a:lstStyle/>
          <a:p>
            <a:r>
              <a:rPr lang="en-US"/>
              <a:t>Confidential – Oracle Internal/Restricted/Highly Restricted</a:t>
            </a:r>
            <a:endParaRPr/>
          </a:p>
        </p:txBody>
      </p:sp>
      <p:sp>
        <p:nvSpPr>
          <p:cNvPr id="4" name="Slide Number Placeholder 3"/>
          <p:cNvSpPr>
            <a:spLocks noGrp="1"/>
          </p:cNvSpPr>
          <p:nvPr>
            <p:ph type="sldNum" sz="quarter" idx="12"/>
          </p:nvPr>
        </p:nvSpPr>
        <p:spPr/>
        <p:txBody>
          <a:bodyPr/>
          <a:lstStyle/>
          <a:p>
            <a:fld id="{C51EAA63-D034-42AE-91FA-B13B9518C7BE}" type="slidenum">
              <a:rPr/>
              <a:t>‹#›</a:t>
            </a:fld>
            <a:endParaRPr/>
          </a:p>
        </p:txBody>
      </p:sp>
    </p:spTree>
    <p:extLst>
      <p:ext uri="{BB962C8B-B14F-4D97-AF65-F5344CB8AC3E}">
        <p14:creationId xmlns:p14="http://schemas.microsoft.com/office/powerpoint/2010/main" val="360822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82130" y="6556248"/>
            <a:ext cx="1226398"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557F4A5E-F736-644F-BE56-0636088872CF}" type="datetime1">
              <a:t>9/27/2024</a:t>
            </a:fld>
            <a:endParaRPr lang="en-US" dirty="0"/>
          </a:p>
        </p:txBody>
      </p:sp>
      <p:sp>
        <p:nvSpPr>
          <p:cNvPr id="5" name="Footer Placeholder 4"/>
          <p:cNvSpPr>
            <a:spLocks noGrp="1"/>
          </p:cNvSpPr>
          <p:nvPr>
            <p:ph type="ftr" sz="quarter" idx="3"/>
          </p:nvPr>
        </p:nvSpPr>
        <p:spPr>
          <a:xfrm>
            <a:off x="8621422" y="6556248"/>
            <a:ext cx="2702495" cy="182880"/>
          </a:xfrm>
          <a:prstGeom prst="rect">
            <a:avLst/>
          </a:prstGeom>
        </p:spPr>
        <p:txBody>
          <a:bodyPr vert="horz" wrap="none" lIns="0" tIns="0" rIns="0" bIns="0" rtlCol="0" anchor="ctr" anchorCtr="0">
            <a:noAutofit/>
          </a:bodyPr>
          <a:lstStyle>
            <a:lvl1pPr algn="l">
              <a:defRPr sz="850">
                <a:solidFill>
                  <a:schemeClr val="tx1"/>
                </a:solidFill>
              </a:defRPr>
            </a:lvl1pPr>
          </a:lstStyle>
          <a:p>
            <a:r>
              <a:rPr lang="en-US"/>
              <a:t>Confidential – Oracle Internal/Restricted/Highly Restricted</a:t>
            </a:r>
            <a:endParaRPr lang="en-US" dirty="0"/>
          </a:p>
        </p:txBody>
      </p:sp>
      <p:sp>
        <p:nvSpPr>
          <p:cNvPr id="6" name="Slide Number Placeholder 5"/>
          <p:cNvSpPr>
            <a:spLocks noGrp="1"/>
          </p:cNvSpPr>
          <p:nvPr>
            <p:ph type="sldNum" sz="quarter" idx="4"/>
          </p:nvPr>
        </p:nvSpPr>
        <p:spPr>
          <a:xfrm>
            <a:off x="11324205" y="6556248"/>
            <a:ext cx="333467" cy="182880"/>
          </a:xfrm>
          <a:prstGeom prst="rect">
            <a:avLst/>
          </a:prstGeom>
        </p:spPr>
        <p:txBody>
          <a:bodyPr vert="horz" wrap="none" lIns="0" tIns="0" rIns="0" bIns="0" rtlCol="0" anchor="ctr" anchorCtr="0">
            <a:noAutofit/>
          </a:bodyPr>
          <a:lstStyle>
            <a:lvl1pPr algn="r">
              <a:defRPr sz="850">
                <a:solidFill>
                  <a:schemeClr val="tx1"/>
                </a:solidFill>
              </a:defRPr>
            </a:lvl1pPr>
          </a:lstStyle>
          <a:p>
            <a:fld id="{C51EAA63-D034-42AE-91FA-B13B9518C7BE}" type="slidenum">
              <a:rPr lang="en-US" smtClean="0"/>
              <a:pPr/>
              <a:t>‹#›</a:t>
            </a:fld>
            <a:endParaRPr lang="en-US" dirty="0"/>
          </a:p>
        </p:txBody>
      </p:sp>
      <p:sp>
        <p:nvSpPr>
          <p:cNvPr id="15" name="TextBox 14"/>
          <p:cNvSpPr txBox="1"/>
          <p:nvPr/>
        </p:nvSpPr>
        <p:spPr>
          <a:xfrm>
            <a:off x="5376672" y="6556248"/>
            <a:ext cx="3200400" cy="182880"/>
          </a:xfrm>
          <a:prstGeom prst="rect">
            <a:avLst/>
          </a:prstGeom>
          <a:noFill/>
        </p:spPr>
        <p:txBody>
          <a:bodyPr vert="horz" wrap="none" lIns="0" tIns="0" rIns="0" bIns="0" rtlCol="0" anchor="ctr" anchorCtr="0">
            <a:noAutofit/>
          </a:bodyPr>
          <a:lstStyle/>
          <a:p>
            <a:pPr algn="r"/>
            <a:r>
              <a:rPr lang="en-US" sz="850" dirty="0">
                <a:solidFill>
                  <a:schemeClr val="tx1"/>
                </a:solidFill>
              </a:rPr>
              <a:t>Copyright © </a:t>
            </a:r>
            <a:r>
              <a:rPr lang="is-IS" sz="850" dirty="0">
                <a:solidFill>
                  <a:schemeClr val="tx1"/>
                </a:solidFill>
              </a:rPr>
              <a:t>2024</a:t>
            </a:r>
            <a:r>
              <a:rPr lang="en-US" sz="850" dirty="0">
                <a:solidFill>
                  <a:schemeClr val="tx1"/>
                </a:solidFill>
              </a:rPr>
              <a:t>, Oracle and/or its affiliates. All rights reserved.  |</a:t>
            </a:r>
          </a:p>
        </p:txBody>
      </p:sp>
      <p:pic>
        <p:nvPicPr>
          <p:cNvPr id="16" name="Picture 15" descr="Oracle logo in white on red staging background" title="Oracle red badge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352" y="6263640"/>
            <a:ext cx="1625138" cy="594360"/>
          </a:xfrm>
          <a:prstGeom prst="rect">
            <a:avLst/>
          </a:prstGeom>
        </p:spPr>
      </p:pic>
    </p:spTree>
    <p:extLst>
      <p:ext uri="{BB962C8B-B14F-4D97-AF65-F5344CB8AC3E}">
        <p14:creationId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5" r:id="rId1"/>
    <p:sldLayoutId id="2147483654" r:id="rId2"/>
    <p:sldLayoutId id="214748365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3"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2.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14BCB-E7B6-4E65-9D5B-68DF020D3CB7}"/>
              </a:ext>
            </a:extLst>
          </p:cNvPr>
          <p:cNvSpPr>
            <a:spLocks noGrp="1"/>
          </p:cNvSpPr>
          <p:nvPr>
            <p:ph type="title"/>
          </p:nvPr>
        </p:nvSpPr>
        <p:spPr/>
        <p:txBody>
          <a:bodyPr/>
          <a:lstStyle/>
          <a:p>
            <a:r>
              <a:rPr lang="en-US"/>
              <a:t>NA Products - Central</a:t>
            </a:r>
            <a:endParaRPr lang="en-US" dirty="0"/>
          </a:p>
        </p:txBody>
      </p:sp>
      <p:sp>
        <p:nvSpPr>
          <p:cNvPr id="3" name="Text Placeholder 2">
            <a:extLst>
              <a:ext uri="{FF2B5EF4-FFF2-40B4-BE49-F238E27FC236}">
                <a16:creationId xmlns:a16="http://schemas.microsoft.com/office/drawing/2014/main" id="{20718F10-453E-4B24-9320-FCCA05142FC7}"/>
              </a:ext>
            </a:extLst>
          </p:cNvPr>
          <p:cNvSpPr>
            <a:spLocks noGrp="1"/>
          </p:cNvSpPr>
          <p:nvPr>
            <p:ph type="body" idx="1"/>
          </p:nvPr>
        </p:nvSpPr>
        <p:spPr/>
        <p:txBody>
          <a:bodyPr/>
          <a:lstStyle/>
          <a:p>
            <a:r>
              <a:rPr lang="en-US" dirty="0"/>
              <a:t>Alex Smith</a:t>
            </a:r>
          </a:p>
        </p:txBody>
      </p:sp>
      <p:sp>
        <p:nvSpPr>
          <p:cNvPr id="4" name="Footer Placeholder 3">
            <a:extLst>
              <a:ext uri="{FF2B5EF4-FFF2-40B4-BE49-F238E27FC236}">
                <a16:creationId xmlns:a16="http://schemas.microsoft.com/office/drawing/2014/main" id="{110B9DD5-E61F-49CE-900B-DF6A3290B28E}"/>
              </a:ext>
            </a:extLst>
          </p:cNvPr>
          <p:cNvSpPr>
            <a:spLocks noGrp="1"/>
          </p:cNvSpPr>
          <p:nvPr>
            <p:ph type="ftr" sz="quarter" idx="11"/>
          </p:nvPr>
        </p:nvSpPr>
        <p:spPr/>
        <p:txBody>
          <a:bodyPr/>
          <a:lstStyle/>
          <a:p>
            <a:r>
              <a:rPr lang="en-US"/>
              <a:t>Confidential – Oracle Internal/Restricted/Highly Restricted</a:t>
            </a:r>
          </a:p>
        </p:txBody>
      </p:sp>
      <p:sp>
        <p:nvSpPr>
          <p:cNvPr id="5" name="Slide Number Placeholder 4">
            <a:extLst>
              <a:ext uri="{FF2B5EF4-FFF2-40B4-BE49-F238E27FC236}">
                <a16:creationId xmlns:a16="http://schemas.microsoft.com/office/drawing/2014/main" id="{FFF4F140-8D8D-4266-A6CC-4BE42DDCE9BF}"/>
              </a:ext>
            </a:extLst>
          </p:cNvPr>
          <p:cNvSpPr>
            <a:spLocks noGrp="1"/>
          </p:cNvSpPr>
          <p:nvPr>
            <p:ph type="sldNum" sz="quarter" idx="12"/>
          </p:nvPr>
        </p:nvSpPr>
        <p:spPr/>
        <p:txBody>
          <a:bodyPr/>
          <a:lstStyle/>
          <a:p>
            <a:fld id="{C51EAA63-D034-42AE-91FA-B13B9518C7BE}" type="slidenum">
              <a:rPr lang="en-US" smtClean="0"/>
              <a:pPr/>
              <a:t>1</a:t>
            </a:fld>
            <a:endParaRPr lang="en-US"/>
          </a:p>
        </p:txBody>
      </p:sp>
    </p:spTree>
    <p:extLst>
      <p:ext uri="{BB962C8B-B14F-4D97-AF65-F5344CB8AC3E}">
        <p14:creationId xmlns:p14="http://schemas.microsoft.com/office/powerpoint/2010/main" val="277944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861B627-8277-4C82-BEA7-43E7CA5377B9}"/>
              </a:ext>
            </a:extLst>
          </p:cNvPr>
          <p:cNvSpPr>
            <a:spLocks noGrp="1"/>
          </p:cNvSpPr>
          <p:nvPr>
            <p:ph type="ftr" sz="quarter" idx="11"/>
          </p:nvPr>
        </p:nvSpPr>
        <p:spPr/>
        <p:txBody>
          <a:bodyPr/>
          <a:lstStyle/>
          <a:p>
            <a:r>
              <a:rPr lang="en-US"/>
              <a:t>Confidential – Oracle Internal/Restricted/Highly Restricted</a:t>
            </a:r>
          </a:p>
        </p:txBody>
      </p:sp>
      <p:sp>
        <p:nvSpPr>
          <p:cNvPr id="7" name="Title 6">
            <a:extLst>
              <a:ext uri="{FF2B5EF4-FFF2-40B4-BE49-F238E27FC236}">
                <a16:creationId xmlns:a16="http://schemas.microsoft.com/office/drawing/2014/main" id="{98E549B5-B5E0-4B47-A222-CB645F3B437F}"/>
              </a:ext>
            </a:extLst>
          </p:cNvPr>
          <p:cNvSpPr>
            <a:spLocks noGrp="1"/>
          </p:cNvSpPr>
          <p:nvPr>
            <p:ph type="title"/>
          </p:nvPr>
        </p:nvSpPr>
        <p:spPr>
          <a:xfrm>
            <a:off x="531812" y="334771"/>
            <a:ext cx="11125200" cy="889000"/>
          </a:xfrm>
        </p:spPr>
        <p:txBody>
          <a:bodyPr/>
          <a:lstStyle/>
          <a:p>
            <a:r>
              <a:rPr lang="en-US" dirty="0"/>
              <a:t>FY24 Quota for Alex Smith</a:t>
            </a:r>
          </a:p>
        </p:txBody>
      </p:sp>
      <p:sp>
        <p:nvSpPr>
          <p:cNvPr id="9" name="Rectangle 8">
            <a:extLst>
              <a:ext uri="{FF2B5EF4-FFF2-40B4-BE49-F238E27FC236}">
                <a16:creationId xmlns:a16="http://schemas.microsoft.com/office/drawing/2014/main" id="{DB0248E1-D20C-4BA6-A9A8-23B7411C1F47}"/>
              </a:ext>
            </a:extLst>
          </p:cNvPr>
          <p:cNvSpPr/>
          <p:nvPr/>
        </p:nvSpPr>
        <p:spPr>
          <a:xfrm>
            <a:off x="531812" y="2049271"/>
            <a:ext cx="7280263" cy="523220"/>
          </a:xfrm>
          <a:prstGeom prst="rect">
            <a:avLst/>
          </a:prstGeom>
        </p:spPr>
        <p:txBody>
          <a:bodyPr wrap="none">
            <a:spAutoFit/>
          </a:bodyPr>
          <a:lstStyle/>
          <a:p>
            <a:r>
              <a:rPr lang="en-US" sz="2800" dirty="0"/>
              <a:t>Please note this year’s quota for NA Field Sales is</a:t>
            </a:r>
          </a:p>
        </p:txBody>
      </p:sp>
      <p:sp>
        <p:nvSpPr>
          <p:cNvPr id="10" name="Rectangle 9">
            <a:extLst>
              <a:ext uri="{FF2B5EF4-FFF2-40B4-BE49-F238E27FC236}">
                <a16:creationId xmlns:a16="http://schemas.microsoft.com/office/drawing/2014/main" id="{867E2509-D4A8-46B8-97D2-328CABE88CD0}"/>
              </a:ext>
            </a:extLst>
          </p:cNvPr>
          <p:cNvSpPr/>
          <p:nvPr/>
        </p:nvSpPr>
        <p:spPr>
          <a:xfrm>
            <a:off x="365738" y="3179375"/>
            <a:ext cx="11125200" cy="2246769"/>
          </a:xfrm>
          <a:prstGeom prst="rect">
            <a:avLst/>
          </a:prstGeom>
        </p:spPr>
        <p:txBody>
          <a:bodyPr wrap="square">
            <a:spAutoFit/>
          </a:bodyPr>
          <a:lstStyle/>
          <a:p>
            <a:pPr>
              <a:buNone/>
            </a:pPr>
            <a:r>
              <a:rPr lang="en-US" sz="2800" dirty="0"/>
              <a:t>In an effort to optimize the territory and quota planning process we have realigned the territories to increase the return on investment (ROI)  of each territory, thus increasing revenues. This plan was prepared using both top-down and bottoms-up analysis to effectively manage and align the territory assignments with our quota targets.</a:t>
            </a:r>
          </a:p>
        </p:txBody>
      </p:sp>
      <p:sp>
        <p:nvSpPr>
          <p:cNvPr id="3" name="TextBox 2">
            <a:hlinkClick r:id="" action="ppaction://noaction" highlightClick="1"/>
            <a:extLst>
              <a:ext uri="{FF2B5EF4-FFF2-40B4-BE49-F238E27FC236}">
                <a16:creationId xmlns:a16="http://schemas.microsoft.com/office/drawing/2014/main" id="{6C18F68D-D074-1C52-05E8-CBB1FFD8B68A}"/>
              </a:ext>
            </a:extLst>
          </p:cNvPr>
          <p:cNvSpPr txBox="1"/>
          <p:nvPr>
            <p:custDataLst>
              <p:tags r:id="rId1"/>
            </p:custDataLst>
          </p:nvPr>
        </p:nvSpPr>
        <p:spPr>
          <a:xfrm>
            <a:off x="7837041" y="2120381"/>
            <a:ext cx="3646347" cy="381000"/>
          </a:xfrm>
          <a:prstGeom prst="rect">
            <a:avLst/>
          </a:prstGeom>
          <a:noFill/>
        </p:spPr>
        <p:txBody>
          <a:bodyPr vert="horz" wrap="square" lIns="0" tIns="0" rIns="0" bIns="0" rtlCol="0">
            <a:noAutofit/>
          </a:bodyPr>
          <a:lstStyle/>
          <a:p>
            <a:pPr>
              <a:lnSpc>
                <a:spcPct val="90000"/>
              </a:lnSpc>
            </a:pPr>
            <a:r>
              <a:rPr lang="en-IN" sz="3200"/>
              <a:t>#NEED_REFRESH</a:t>
            </a:r>
            <a:endParaRPr lang="en-IN" sz="3200" dirty="0"/>
          </a:p>
        </p:txBody>
      </p:sp>
    </p:spTree>
    <p:extLst>
      <p:ext uri="{BB962C8B-B14F-4D97-AF65-F5344CB8AC3E}">
        <p14:creationId xmlns:p14="http://schemas.microsoft.com/office/powerpoint/2010/main" val="520618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FE871FB-636A-4231-80CF-72760ECA9802}"/>
              </a:ext>
            </a:extLst>
          </p:cNvPr>
          <p:cNvSpPr>
            <a:spLocks noGrp="1"/>
          </p:cNvSpPr>
          <p:nvPr>
            <p:ph type="ftr" sz="quarter" idx="11"/>
          </p:nvPr>
        </p:nvSpPr>
        <p:spPr/>
        <p:txBody>
          <a:bodyPr/>
          <a:lstStyle/>
          <a:p>
            <a:r>
              <a:rPr lang="en-US"/>
              <a:t>Confidential – Oracle Internal/Restricted/Highly Restricted</a:t>
            </a:r>
          </a:p>
        </p:txBody>
      </p:sp>
      <p:sp>
        <p:nvSpPr>
          <p:cNvPr id="3" name="Slide Number Placeholder 2">
            <a:extLst>
              <a:ext uri="{FF2B5EF4-FFF2-40B4-BE49-F238E27FC236}">
                <a16:creationId xmlns:a16="http://schemas.microsoft.com/office/drawing/2014/main" id="{098E8DDD-87D7-4409-B9A8-8759A64DE104}"/>
              </a:ext>
            </a:extLst>
          </p:cNvPr>
          <p:cNvSpPr>
            <a:spLocks noGrp="1"/>
          </p:cNvSpPr>
          <p:nvPr>
            <p:ph type="sldNum" sz="quarter" idx="12"/>
          </p:nvPr>
        </p:nvSpPr>
        <p:spPr/>
        <p:txBody>
          <a:bodyPr/>
          <a:lstStyle/>
          <a:p>
            <a:fld id="{C51EAA63-D034-42AE-91FA-B13B9518C7BE}" type="slidenum">
              <a:rPr lang="en-US" smtClean="0"/>
              <a:t>3</a:t>
            </a:fld>
            <a:endParaRPr lang="en-US"/>
          </a:p>
        </p:txBody>
      </p:sp>
      <p:sp>
        <p:nvSpPr>
          <p:cNvPr id="6" name="TextBox 5">
            <a:extLst>
              <a:ext uri="{FF2B5EF4-FFF2-40B4-BE49-F238E27FC236}">
                <a16:creationId xmlns:a16="http://schemas.microsoft.com/office/drawing/2014/main" id="{D8DB339C-0C8D-4344-A216-5DE08D157C60}"/>
              </a:ext>
            </a:extLst>
          </p:cNvPr>
          <p:cNvSpPr txBox="1"/>
          <p:nvPr/>
        </p:nvSpPr>
        <p:spPr>
          <a:xfrm>
            <a:off x="1270000" y="301752"/>
            <a:ext cx="8615680" cy="561848"/>
          </a:xfrm>
          <a:prstGeom prst="rect">
            <a:avLst/>
          </a:prstGeom>
          <a:noFill/>
        </p:spPr>
        <p:txBody>
          <a:bodyPr wrap="square" lIns="0" tIns="0" rIns="0" bIns="0" rtlCol="0">
            <a:noAutofit/>
          </a:bodyPr>
          <a:lstStyle/>
          <a:p>
            <a:pPr>
              <a:lnSpc>
                <a:spcPct val="90000"/>
              </a:lnSpc>
            </a:pPr>
            <a:r>
              <a:rPr lang="en-US" sz="2800" b="1" dirty="0"/>
              <a:t>Last Year Bookings vs. Adjusted Target Quota (in millions)</a:t>
            </a:r>
          </a:p>
        </p:txBody>
      </p:sp>
      <p:graphicFrame>
        <p:nvGraphicFramePr>
          <p:cNvPr id="4" name="Chart 3" descr="ceb3c7ba-f196-45d3-a9dd-9363a6d71e28-0-4">
            <a:extLst>
              <a:ext uri="{FF2B5EF4-FFF2-40B4-BE49-F238E27FC236}">
                <a16:creationId xmlns:a16="http://schemas.microsoft.com/office/drawing/2014/main" id="{A80FEA98-22C7-4C39-9CB3-81010C6DC5F7}"/>
              </a:ext>
            </a:extLst>
          </p:cNvPr>
          <p:cNvGraphicFramePr/>
          <p:nvPr>
            <p:extLst>
              <p:ext uri="{D42A27DB-BD31-4B8C-83A1-F6EECF244321}">
                <p14:modId xmlns:p14="http://schemas.microsoft.com/office/powerpoint/2010/main" val="3730339290"/>
              </p:ext>
            </p:extLst>
          </p:nvPr>
        </p:nvGraphicFramePr>
        <p:xfrm>
          <a:off x="1270000" y="1270000"/>
          <a:ext cx="9103360" cy="4094480"/>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2607698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9B8E88E-5552-4166-B631-6D7F9FF5F645}"/>
              </a:ext>
            </a:extLst>
          </p:cNvPr>
          <p:cNvSpPr>
            <a:spLocks noGrp="1"/>
          </p:cNvSpPr>
          <p:nvPr>
            <p:ph type="ftr" sz="quarter" idx="11"/>
          </p:nvPr>
        </p:nvSpPr>
        <p:spPr/>
        <p:txBody>
          <a:bodyPr/>
          <a:lstStyle/>
          <a:p>
            <a:r>
              <a:rPr lang="en-US"/>
              <a:t>Confidential – Oracle Internal/Restricted/Highly Restricted</a:t>
            </a:r>
          </a:p>
        </p:txBody>
      </p:sp>
      <p:sp>
        <p:nvSpPr>
          <p:cNvPr id="3" name="Slide Number Placeholder 2">
            <a:extLst>
              <a:ext uri="{FF2B5EF4-FFF2-40B4-BE49-F238E27FC236}">
                <a16:creationId xmlns:a16="http://schemas.microsoft.com/office/drawing/2014/main" id="{5DD356F2-5013-4ACD-96E7-56A4B5D893E0}"/>
              </a:ext>
            </a:extLst>
          </p:cNvPr>
          <p:cNvSpPr>
            <a:spLocks noGrp="1"/>
          </p:cNvSpPr>
          <p:nvPr>
            <p:ph type="sldNum" sz="quarter" idx="12"/>
          </p:nvPr>
        </p:nvSpPr>
        <p:spPr/>
        <p:txBody>
          <a:bodyPr/>
          <a:lstStyle/>
          <a:p>
            <a:fld id="{C51EAA63-D034-42AE-91FA-B13B9518C7BE}" type="slidenum">
              <a:rPr lang="en-US" smtClean="0"/>
              <a:t>4</a:t>
            </a:fld>
            <a:endParaRPr lang="en-US"/>
          </a:p>
        </p:txBody>
      </p:sp>
      <p:sp>
        <p:nvSpPr>
          <p:cNvPr id="6" name="Title 5">
            <a:extLst>
              <a:ext uri="{FF2B5EF4-FFF2-40B4-BE49-F238E27FC236}">
                <a16:creationId xmlns:a16="http://schemas.microsoft.com/office/drawing/2014/main" id="{F106CEDB-3876-4C1D-B9CB-32AB60AECBEE}"/>
              </a:ext>
            </a:extLst>
          </p:cNvPr>
          <p:cNvSpPr>
            <a:spLocks noGrp="1"/>
          </p:cNvSpPr>
          <p:nvPr>
            <p:ph type="title"/>
          </p:nvPr>
        </p:nvSpPr>
        <p:spPr/>
        <p:txBody>
          <a:bodyPr/>
          <a:lstStyle/>
          <a:p>
            <a:r>
              <a:rPr lang="en-US" dirty="0"/>
              <a:t>Opportunities by Industry</a:t>
            </a:r>
          </a:p>
        </p:txBody>
      </p:sp>
      <p:graphicFrame>
        <p:nvGraphicFramePr>
          <p:cNvPr id="5" name="Chart 4" descr="ceb3c7ba-f196-45d3-a9dd-9363a6d71e28-1-4">
            <a:extLst>
              <a:ext uri="{FF2B5EF4-FFF2-40B4-BE49-F238E27FC236}">
                <a16:creationId xmlns:a16="http://schemas.microsoft.com/office/drawing/2014/main" id="{4C042A0B-F91A-4BEA-856B-40B507780682}"/>
              </a:ext>
            </a:extLst>
          </p:cNvPr>
          <p:cNvGraphicFramePr/>
          <p:nvPr>
            <p:extLst>
              <p:ext uri="{D42A27DB-BD31-4B8C-83A1-F6EECF244321}">
                <p14:modId xmlns:p14="http://schemas.microsoft.com/office/powerpoint/2010/main" val="1704231735"/>
              </p:ext>
            </p:extLst>
          </p:nvPr>
        </p:nvGraphicFramePr>
        <p:xfrm>
          <a:off x="1270000" y="1270000"/>
          <a:ext cx="9773920" cy="4318000"/>
        </p:xfrm>
        <a:graphic>
          <a:graphicData uri="http://schemas.openxmlformats.org/drawingml/2006/chart">
            <c:chart xmlns:c="http://schemas.openxmlformats.org/drawingml/2006/chart" xmlns:r="http://schemas.openxmlformats.org/officeDocument/2006/relationships" r:id="rId3"/>
          </a:graphicData>
        </a:graphic>
      </p:graphicFrame>
    </p:spTree>
    <p:custDataLst>
      <p:tags r:id="rId1"/>
    </p:custDataLst>
    <p:extLst>
      <p:ext uri="{BB962C8B-B14F-4D97-AF65-F5344CB8AC3E}">
        <p14:creationId xmlns:p14="http://schemas.microsoft.com/office/powerpoint/2010/main" val="1429951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SV_GRIDBASED15517380341" val="&lt;query&gt;&lt;connection&gt;&lt;root&gt;&lt;conn&gt;&lt;kvpair key=&quot;conn_id&quot; value=&quot;{E05E3C83-9438-49AA-B932-3437E9F7A2D4}&quot;/&gt;&lt;kvpair key=&quot;friendly_name&quot; value=&quot;&quot;/&gt;&lt;kvpair key=&quot;desc&quot; value=&quot;&quot;/&gt;&lt;kvpair key=&quot;url&quot; value=&quot;http://slcar281.usdv1.oraclecloud.com:9822/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slcar281.usdv1.oraclecloud.com&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My Team Target Chart&lt;/formName&gt;&lt;formPath&gt;/Library/Quota/Quota - Plan Sheets/Quota - Top down&lt;/formPath&gt;&lt;/query&gt;&#10;"/>
  <p:tag name="SV_GRIDBASED15517382112" val="&lt;query&gt;&lt;connection&gt;&lt;root&gt;&lt;conn&gt;&lt;kvpair key=&quot;conn_id&quot; value=&quot;{5D6BBF4C-FDDC-4CC5-AED1-9AEE548AB3B4}&quot;/&gt;&lt;kvpair key=&quot;friendly_name&quot; value=&quot;&quot;/&gt;&lt;kvpair key=&quot;desc&quot; value=&quot;&quot;/&gt;&lt;kvpair key=&quot;url&quot; value=&quot;http://slcar281.usdv1.oraclecloud.com:9822/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slcar281.usdv1.oraclecloud.com&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Opportunities by Industry Chart&lt;/formName&gt;&lt;formPath&gt;/Library/Quota/Quota - Account Segment&lt;/formPath&gt;&lt;/query&gt;&#10;"/>
  <p:tag name="SV_GRIDBASED15519720350" val="&lt;query&gt;&lt;connection&gt;&lt;root&gt;&lt;conn&gt;&lt;kvpair key=&quot;conn_id&quot; value=&quot;{844FD3BF-6971-45D2-B34E-840D61CCE3C8}&quot;/&gt;&lt;kvpair key=&quot;friendly_name&quot; value=&quot;&quot;/&gt;&lt;kvpair key=&quot;desc&quot; value=&quot;&quot;/&gt;&lt;kvpair key=&quot;url&quot; value=&quot;http://mypod1:10163/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mypod1&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My Team Target Chart&lt;/formName&gt;&lt;formPath&gt;/Library/Quota/Quota - Plan Sheets/Quota - Top down&lt;/formPath&gt;&lt;/query&gt;&#10;"/>
  <p:tag name="SV_GRIDBASED15519720731" val="&lt;query&gt;&lt;connection&gt;&lt;root&gt;&lt;conn&gt;&lt;kvpair key=&quot;conn_id&quot; value=&quot;{CB1F023F-B07A-4430-9B2A-DE4C591DF01C}&quot;/&gt;&lt;kvpair key=&quot;friendly_name&quot; value=&quot;&quot;/&gt;&lt;kvpair key=&quot;desc&quot; value=&quot;&quot;/&gt;&lt;kvpair key=&quot;url&quot; value=&quot;http://mypod1:10163/HyperionPlanning/SmartView&quot;/&gt;&lt;kvpair key=&quot;aps_url&quot; value=&quot;&quot;/&gt;&lt;kvpair key=&quot;cube&quot; value=&quot;&quot;/&gt;&lt;kvpair key=&quot;form&quot; value=&quot;&quot;/&gt;&lt;kvpair key=&quot;formAttributes&quot; value=&quot;&quot;/&gt;&lt;kvpair key=&quot;provider&quot; value=&quot;Planning&quot;/&gt;&lt;kvpair key=&quot;server&quot; value=&quot;mypod1&quot;/&gt;&lt;kvpair key=&quot;providerParam&quot; value=&quot;&quot;/&gt;&lt;kvpair key=&quot;app&quot; value=&quot;SalesPln&quot;/&gt;&lt;kvpair key=&quot;app_description&quot; value=&quot;&quot;/&gt;&lt;kvpair key=&quot;user&quot; value=&quot;&quot;/&gt;&lt;kvpair key=&quot;extension_provider_id&quot; value=&quot;&quot;/&gt;&lt;kvpair key=&quot;conn_context&quot; value=&quot;&quot;/&gt;&lt;kvpair key=&quot;alias_table&quot; value=&quot;none&quot;/&gt;&lt;/conn&gt;&lt;pov/&gt;&lt;hidden_pov/&gt;&lt;/root&gt;&#10;&#10; &lt;/connection&gt;&lt;workbook&gt;&lt;/workbook&gt;&lt;worksheet&gt;&lt;/worksheet&gt;&lt;formName&gt;Opportunities by Industry Chart&lt;/formName&gt;&lt;formPath&gt;/Library/Quota/Quota - Account Segment&lt;/formPath&gt;&lt;/query&gt;&#10;"/>
  <p:tag name="SMARTVIEW17274326410" val="&lt;link&gt;&lt;connection conn_id=&quot;{8F1115DC-283B-4AAA-B527-A5E4A894A14D}&quot; connectionName=&quot;&quot; app=&quot;SalesPln&quot; cube=&quot;OEP_QTP&quot; form=&quot;&quot; form_attributes=&quot;&quot; srv=&quot;phoenix229117.appsdev1.fusionappsdphx1.oraclevcn.com&quot; providerParam=&quot;&quot; url=&quot;http://phoenix229117.appsdev1.fusionappsdphx1.oraclevcn.com:9638/HyperionPlanning/SmartView&quot; aps_url=&quot;&quot; provider=&quot;Planning&quot; userName=&quot;&quot; extension_provider_id=&quot;&quot; extension_provider_conn_context=&quot;&quot; pwd=&quot;&quot;/&gt;&lt;query&gt;&lt;req_ExecuteQuery&gt;&lt;sID&gt;-3042b6b0:19232bdbb2f:-7fbeaa62947e2ab7821d016cb0645017f3f78bdd12f205d2777ccc4e80e5afd93553d0096f4f43b8273d0bdbbfce1aef0c7184b7af6d&lt;/sID&gt;&lt;preferences&gt;&lt;row_suppression zero=&quot;0&quot; invalid=&quot;0&quot; missing=&quot;0&quot; underscore=&quot;0&quot; noaccess=&quot;0&quot;/&gt;&lt;celltext val=&quot;1&quot;/&gt;&lt;zoomin ancestor=&quot;bottom&quot; mode=&quot;children&quot;/&gt;&lt;navigate withData=&quot;1&quot;/&gt;&lt;includeSelection val=&quot;1&quot;/&gt;&lt;repeatMemberLabels val=&quot;1&quot;/&gt;&lt;withinSelectedGroup val=&quot;0&quot;/&gt;&lt;removeUnSelectedGroup val=&quot;0&quot;/&gt;&lt;col_suppression zero=&quot;0&quot; invalid=&quot;0&quot; missing=&quot;0&quot; underscore=&quot;0&quot; noaccess=&quot;0&quot;/&gt;&lt;block_suppression missing=&quot;0&quot;/&gt;&lt;useExpenseType val=&quot;0&quot;/&gt;&lt;enableMeaningless val=&quot;0&quot;/&gt;&lt;repeatMemberLabelsInForms val=&quot;0&quot;/&gt;&lt;enableClientSideIndentation val=&quot;0&quot;/&gt;&lt;includeDescriptionInLabel val=&quot;2&quot;/&gt;&lt;missingLabelText val=&quot;-&quot;/&gt;&lt;noAccessText val=&quot;#No Access&quot;/&gt;&lt;aliasTableName val=&quot;Default&quot;/&gt;&lt;essIndent val=&quot;2&quot;/&gt;&lt;sliceLimitation rows=&quot;1048576&quot; cols=&quot;16384&quot;/&gt;&lt;/preferences&gt;&lt;rows&gt;&lt;row id=&quot;0&quot; dim=&quot;Measures&quot;&gt;&lt;members&gt;Allocated Target Quota&lt;/members&gt;&lt;/row&gt;&lt;row id=&quot;1&quot; dim=&quot;Territory&quot;&gt;&lt;members&gt;NA Products - Central - Alex Smith&lt;/members&gt;&lt;/row&gt;&lt;/rows&gt;&lt;cols&gt;&lt;col id=&quot;0&quot; dim=&quot;Years&quot;&gt;&lt;members&gt;FY24&lt;/members&gt;&lt;/col&gt;&lt;col id=&quot;1&quot; dim=&quot;Period&quot;&gt;&lt;members&gt;YearTotal&lt;/members&gt;&lt;/col&gt;&lt;/cols&gt;&lt;fields/&gt;&lt;povs&gt;&lt;pov dim=&quot;Accounts&quot; selectedMember=&quot;All Accounts&quot;&gt;&lt;members&gt;All Accounts&lt;/members&gt;&lt;/pov&gt;&lt;pov dim=&quot;Currency&quot; selectedMember=&quot;USD&quot;&gt;&lt;members&gt;USD&lt;/members&gt;&lt;/pov&gt;&lt;pov dim=&quot;Product&quot; selectedMember=&quot;All Product&quot;&gt;&lt;members&gt;All Product&lt;/members&gt;&lt;/pov&gt;&lt;pov dim=&quot;Sales Channel&quot; selectedMember=&quot;Total Sales Channel&quot;&gt;&lt;members&gt;Total Sales Channel&lt;/members&gt;&lt;/pov&gt;&lt;pov dim=&quot;Scenario&quot; selectedMember=&quot;Plan&quot;&gt;&lt;members&gt;Plan&lt;/members&gt;&lt;/pov&gt;&lt;pov dim=&quot;Version&quot; selectedMember=&quot;Working&quot;&gt;&lt;members&gt;Working&lt;/members&gt;&lt;/pov&gt;&lt;/povs&gt;&lt;/req_ExecuteQuery&gt;&#10; &lt;/query&gt;&lt;/link&gt;&#10;"/>
</p:tagLst>
</file>

<file path=ppt/tags/tag2.xml><?xml version="1.0" encoding="utf-8"?>
<p:tagLst xmlns:a="http://schemas.openxmlformats.org/drawingml/2006/main" xmlns:r="http://schemas.openxmlformats.org/officeDocument/2006/relationships" xmlns:p="http://schemas.openxmlformats.org/presentationml/2006/main">
  <p:tag name="SMARTVIEWGRID" val="SmartView17274326410"/>
  <p:tag name="SMARTVIEWFORMULA" val="= HsGetValue(&quot;&quot;, &quot;Years#FY24&quot;, &quot;Period#YearTotal&quot;, &quot;Measures#Allocated Target Quota&quot;, &quot;Territory#NA Products - Central - Alex Smith&quot;)"/>
  <p:tag name="SMARTVIEWNUMFMT" val="$#,##0.00"/>
</p:tagLst>
</file>

<file path=ppt/tags/tag3.xml><?xml version="1.0" encoding="utf-8"?>
<p:tagLst xmlns:a="http://schemas.openxmlformats.org/drawingml/2006/main" xmlns:r="http://schemas.openxmlformats.org/officeDocument/2006/relationships" xmlns:p="http://schemas.openxmlformats.org/presentationml/2006/main">
  <p:tag name="RDTEMPLATE" val="&lt;rpts&gt;&lt;rpt id=&quot;e3c4be3b-0ead-4a1f-8248-6d2c95bc2e6d&quot;&gt;&lt;links&gt;&lt;link id=&quot;e3c4be3b-0ead-4a1f-8248-6d2c95bc2e6d-0-4&quot;&gt;&lt;query&gt;SV_GridBased15517380341&lt;/query&gt;&lt;/link&gt;&lt;link id=&quot;ceb3c7ba-f196-45d3-a9dd-9363a6d71e28-0-4&quot;&gt;&lt;query&gt;SV_GridBased15519720350&lt;/query&gt;&lt;/link&gt;&lt;/links&gt;&lt;docObj id=&quot;e3c4be3b-0ead-4a1f-8248-6d2c95bc2e6d-0-4&quot; link=&quot;e3c4be3b-0ead-4a1f-8248-6d2c95bc2e6d-0-4&quot; name=&quot;Chart 1&quot;/&gt;&lt;docObj id=&quot;ceb3c7ba-f196-45d3-a9dd-9363a6d71e28-0-4&quot; link=&quot;ceb3c7ba-f196-45d3-a9dd-9363a6d71e28-0-4&quot; name=&quot;Chart 1&quot;/&gt;&lt;/rpt&gt;&lt;/rpts&gt;&#10;"/>
</p:tagLst>
</file>

<file path=ppt/tags/tag4.xml><?xml version="1.0" encoding="utf-8"?>
<p:tagLst xmlns:a="http://schemas.openxmlformats.org/drawingml/2006/main" xmlns:r="http://schemas.openxmlformats.org/officeDocument/2006/relationships" xmlns:p="http://schemas.openxmlformats.org/presentationml/2006/main">
  <p:tag name="RDTEMPLATE" val="&lt;rpts&gt;&lt;rpt id=&quot;e3c4be3b-0ead-4a1f-8248-6d2c95bc2e6d&quot;&gt;&lt;links&gt;&lt;link id=&quot;e3c4be3b-0ead-4a1f-8248-6d2c95bc2e6d-1-4&quot;&gt;&lt;query&gt;SV_GridBased15517382112&lt;/query&gt;&lt;/link&gt;&lt;link id=&quot;ceb3c7ba-f196-45d3-a9dd-9363a6d71e28-1-4&quot;&gt;&lt;query&gt;SV_GridBased15519720731&lt;/query&gt;&lt;/link&gt;&lt;/links&gt;&lt;docObj id=&quot;e3c4be3b-0ead-4a1f-8248-6d2c95bc2e6d-1-4&quot; link=&quot;e3c4be3b-0ead-4a1f-8248-6d2c95bc2e6d-1-4&quot; name=&quot;Chart 2&quot;/&gt;&lt;docObj id=&quot;ceb3c7ba-f196-45d3-a9dd-9363a6d71e28-1-4&quot; link=&quot;ceb3c7ba-f196-45d3-a9dd-9363a6d71e28-1-4&quot; name=&quot;Chart 2&quot;/&gt;&lt;/rpt&gt;&lt;/rpts&gt;&#10;"/>
</p:tagLst>
</file>

<file path=ppt/theme/theme1.xml><?xml version="1.0" encoding="utf-8"?>
<a:theme xmlns:a="http://schemas.openxmlformats.org/drawingml/2006/main" name="Oracle-Master-16x9-2019">
  <a:themeElements>
    <a:clrScheme name="Oracle Brand Presentation Color Palette 1">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007395"/>
      </a:hlink>
      <a:folHlink>
        <a:srgbClr val="00739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w="15875">
          <a:solidFill>
            <a:schemeClr val="accent2"/>
          </a:solid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2"/>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smtClean="0"/>
        </a:defPPr>
      </a:lstStyle>
    </a:txDef>
  </a:objectDefaults>
  <a:extraClrSchemeLst/>
  <a:extLst>
    <a:ext uri="{05A4C25C-085E-4340-85A3-A5531E510DB2}">
      <thm15:themeFamily xmlns:thm15="http://schemas.microsoft.com/office/thememl/2012/main" name="Oracle-Master-16x9-2019.potx" id="{F9AF720D-EAE9-CD4A-A454-FEB7E162F2A6}" vid="{59018C90-080C-7D4D-86F3-38C32173ED15}"/>
    </a:ext>
  </a:extLst>
</a:theme>
</file>

<file path=ppt/theme/theme2.xml><?xml version="1.0" encoding="utf-8"?>
<a:theme xmlns:a="http://schemas.openxmlformats.org/drawingml/2006/main" name="Office Theme">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8595B"/>
      </a:dk1>
      <a:lt1>
        <a:srgbClr val="FFFFFF"/>
      </a:lt1>
      <a:dk2>
        <a:srgbClr val="374A58"/>
      </a:dk2>
      <a:lt2>
        <a:srgbClr val="C8D9DE"/>
      </a:lt2>
      <a:accent1>
        <a:srgbClr val="F80000"/>
      </a:accent1>
      <a:accent2>
        <a:srgbClr val="8EADBF"/>
      </a:accent2>
      <a:accent3>
        <a:srgbClr val="FF8D14"/>
      </a:accent3>
      <a:accent4>
        <a:srgbClr val="007395"/>
      </a:accent4>
      <a:accent5>
        <a:srgbClr val="A52641"/>
      </a:accent5>
      <a:accent6>
        <a:srgbClr val="3A913F"/>
      </a:accent6>
      <a:hlink>
        <a:srgbClr val="1F4F82"/>
      </a:hlink>
      <a:folHlink>
        <a:srgbClr val="8A8C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svObject id="e3c4be3b-0ead-4a1f-8248-6d2c95bc2e6d-0-4">
  <boundSheet>Sheet1</boundSheet>
</svObject>
</file>

<file path=customXml/item2.xml><?xml version="1.0" encoding="utf-8"?>
<svObject id="ceb3c7ba-f196-45d3-a9dd-9363a6d71e28-1-4">
  <boundSheet>Sheet1</boundSheet>
</svObject>
</file>

<file path=customXml/item3.xml><?xml version="1.0" encoding="utf-8"?>
<svObject id="ceb3c7ba-f196-45d3-a9dd-9363a6d71e28-0-4">
  <boundSheet>Sheet1</boundSheet>
</svObject>
</file>

<file path=customXml/item4.xml><?xml version="1.0" encoding="utf-8"?>
<svObject id="e3c4be3b-0ead-4a1f-8248-6d2c95bc2e6d-1-4">
  <boundSheet>Sheet1</boundSheet>
</svObject>
</file>

<file path=customXml/itemProps1.xml><?xml version="1.0" encoding="utf-8"?>
<ds:datastoreItem xmlns:ds="http://schemas.openxmlformats.org/officeDocument/2006/customXml" ds:itemID="{10B62ECA-01D9-4E32-A010-BACF3BCA6B76}">
  <ds:schemaRefs/>
</ds:datastoreItem>
</file>

<file path=customXml/itemProps2.xml><?xml version="1.0" encoding="utf-8"?>
<ds:datastoreItem xmlns:ds="http://schemas.openxmlformats.org/officeDocument/2006/customXml" ds:itemID="{77E55F46-A695-49F5-947B-FB82FD438AC2}">
  <ds:schemaRefs/>
</ds:datastoreItem>
</file>

<file path=customXml/itemProps3.xml><?xml version="1.0" encoding="utf-8"?>
<ds:datastoreItem xmlns:ds="http://schemas.openxmlformats.org/officeDocument/2006/customXml" ds:itemID="{23FFF695-1055-4910-A992-0CA1747612DD}">
  <ds:schemaRefs/>
</ds:datastoreItem>
</file>

<file path=customXml/itemProps4.xml><?xml version="1.0" encoding="utf-8"?>
<ds:datastoreItem xmlns:ds="http://schemas.openxmlformats.org/officeDocument/2006/customXml" ds:itemID="{5E53D2FA-F334-4FE2-892E-73C0054440F7}">
  <ds:schemaRefs/>
</ds:datastoreItem>
</file>

<file path=docProps/app.xml><?xml version="1.0" encoding="utf-8"?>
<Properties xmlns="http://schemas.openxmlformats.org/officeDocument/2006/extended-properties" xmlns:vt="http://schemas.openxmlformats.org/officeDocument/2006/docPropsVTypes">
  <Template>Oracle-Master-16x9-2019</Template>
  <TotalTime>23</TotalTime>
  <Words>135</Words>
  <Application>Microsoft Office PowerPoint</Application>
  <PresentationFormat>Custom</PresentationFormat>
  <Paragraphs>15</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Oracle-Master-16x9-2019</vt:lpstr>
      <vt:lpstr>NA Products - Central</vt:lpstr>
      <vt:lpstr>FY24 Quota for Alex Smith</vt:lpstr>
      <vt:lpstr>PowerPoint Presentation</vt:lpstr>
      <vt:lpstr>Opportunities by Industry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FY19 Quota for Alex Smith</dc:title>
  <dc:subject/>
  <dc:creator>Patti Brase</dc:creator>
  <cp:keywords/>
  <dc:description/>
  <cp:lastModifiedBy>Annanya Misra</cp:lastModifiedBy>
  <cp:revision>12</cp:revision>
  <cp:lastPrinted>2014-07-16T02:22:57Z</cp:lastPrinted>
  <dcterms:created xsi:type="dcterms:W3CDTF">2019-03-04T22:17:06Z</dcterms:created>
  <dcterms:modified xsi:type="dcterms:W3CDTF">2024-09-27T10:24:31Z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4753136</vt:lpwstr>
  </property>
  <property fmtid="{D5CDD505-2E9C-101B-9397-08002B2CF9AE}" pid="3" name="NXPowerLiteSettings">
    <vt:lpwstr>F98007B004F000</vt:lpwstr>
  </property>
  <property fmtid="{D5CDD505-2E9C-101B-9397-08002B2CF9AE}" pid="4" name="NXPowerLiteVersion">
    <vt:lpwstr>D6.2.10</vt:lpwstr>
  </property>
</Properties>
</file>